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3" r:id="rId7"/>
    <p:sldId id="267" r:id="rId8"/>
    <p:sldId id="270" r:id="rId9"/>
    <p:sldId id="278" r:id="rId10"/>
    <p:sldId id="277" r:id="rId11"/>
    <p:sldId id="276" r:id="rId12"/>
    <p:sldId id="279" r:id="rId13"/>
    <p:sldId id="271" r:id="rId14"/>
    <p:sldId id="280" r:id="rId15"/>
    <p:sldId id="281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FF1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32" autoAdjust="0"/>
  </p:normalViewPr>
  <p:slideViewPr>
    <p:cSldViewPr snapToGrid="0">
      <p:cViewPr>
        <p:scale>
          <a:sx n="50" d="100"/>
          <a:sy n="50" d="100"/>
        </p:scale>
        <p:origin x="1934" y="4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3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BDF0-DE0E-43AA-CD9D-E30DE6C5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4511B-3E0C-680D-773D-718697B38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5A6AA-D392-B9B2-7A3E-9863AA228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2B6C4-10EB-A6D7-BE36-900DC1732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6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5B834-E49A-4821-E395-A782CD07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831CF-3FD5-6125-54F3-87D388B79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52454-F083-EE1A-C629-0AD829C29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C867-B849-3AE5-26DA-905061964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7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A72C-D644-0495-52C4-A54995073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D7B77-1B3C-68C4-1824-886B188C4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D2D56-DF6F-C6E6-2423-C1B9C636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5973A-9E01-63F9-48CB-508711AEE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BEE1-018C-CB88-31D4-28442C298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4F4B8-60E7-8AC7-B2E9-8EF748CB6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BC525-AF06-361A-A829-376EF0C97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A708-9B14-81FA-E82A-5AB8CC76F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5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33" y="184759"/>
            <a:ext cx="7034357" cy="4082441"/>
          </a:xfrm>
        </p:spPr>
        <p:txBody>
          <a:bodyPr/>
          <a:lstStyle/>
          <a:p>
            <a:r>
              <a:rPr lang="es-ES" sz="5400" dirty="0"/>
              <a:t>Plataforma Online de Venta de Equipos Médicos:</a:t>
            </a:r>
            <a:br>
              <a:rPr lang="es-ES" sz="5400" dirty="0"/>
            </a:br>
            <a:r>
              <a:rPr lang="es-ES" sz="5400" dirty="0" err="1">
                <a:solidFill>
                  <a:srgbClr val="39FF14"/>
                </a:solidFill>
              </a:rPr>
              <a:t>MaxiSalud</a:t>
            </a:r>
            <a:endParaRPr lang="en-US" sz="5400" dirty="0">
              <a:solidFill>
                <a:srgbClr val="39FF14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32" y="6041978"/>
            <a:ext cx="4896947" cy="816022"/>
          </a:xfrm>
        </p:spPr>
        <p:txBody>
          <a:bodyPr>
            <a:normAutofit/>
          </a:bodyPr>
          <a:lstStyle/>
          <a:p>
            <a:r>
              <a:rPr lang="en-US" dirty="0"/>
              <a:t>Richard Francisco Vaca Garcia</a:t>
            </a:r>
          </a:p>
          <a:p>
            <a:r>
              <a:rPr lang="en-US" dirty="0"/>
              <a:t>2do CFGS DAW​​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8785C1B3-66BF-472F-730A-EDA8DBAB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3" r="1963"/>
          <a:stretch/>
        </p:blipFill>
        <p:spPr>
          <a:xfrm>
            <a:off x="7235190" y="1326375"/>
            <a:ext cx="4350258" cy="4205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5B6EC18-98DA-53A1-24F5-E78C31DF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891105"/>
            <a:ext cx="10881359" cy="50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A1B91-1DF4-9E87-2BEE-C3BFABE3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6397F722-9A70-A3C8-2A90-6E2722F3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" y="1164014"/>
            <a:ext cx="6432550" cy="538038"/>
          </a:xfrm>
        </p:spPr>
        <p:txBody>
          <a:bodyPr/>
          <a:lstStyle/>
          <a:p>
            <a:r>
              <a:rPr lang="es-ES" dirty="0"/>
              <a:t>Conexión a la Base de </a:t>
            </a:r>
            <a:br>
              <a:rPr lang="es-ES" dirty="0"/>
            </a:br>
            <a:r>
              <a:rPr lang="es-ES" dirty="0"/>
              <a:t>Datos (</a:t>
            </a:r>
            <a:r>
              <a:rPr lang="es-ES" dirty="0" err="1"/>
              <a:t>db.php</a:t>
            </a:r>
            <a:r>
              <a:rPr lang="es-ES" dirty="0"/>
              <a:t>):</a:t>
            </a:r>
            <a:endParaRPr lang="en-US"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5B1357-D06B-A446-575B-B532A69AA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" y="2274838"/>
            <a:ext cx="60820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Uso de </a:t>
            </a:r>
            <a:r>
              <a:rPr lang="es-E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mysqli</a:t>
            </a: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para la conexión.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E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Se configura el </a:t>
            </a:r>
            <a:r>
              <a:rPr lang="es-E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charset</a:t>
            </a: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UTF-8.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E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El objeto $</a:t>
            </a:r>
            <a:r>
              <a:rPr lang="es-E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conn</a:t>
            </a: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se pasa a los controladores para inicializar los modelos.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80B31-EBD8-A0B4-A40B-4423110C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" y="4857702"/>
            <a:ext cx="9924000" cy="14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E6F18-14AA-B67E-B2E5-77954881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7F7BC9C8-7DB1-C5FA-7585-980F3290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" y="1164014"/>
            <a:ext cx="6432550" cy="538038"/>
          </a:xfrm>
        </p:spPr>
        <p:txBody>
          <a:bodyPr/>
          <a:lstStyle/>
          <a:p>
            <a:r>
              <a:rPr lang="es-ES" dirty="0"/>
              <a:t>Más sobre el Envío de Correo con </a:t>
            </a:r>
            <a:r>
              <a:rPr lang="es-ES" dirty="0" err="1"/>
              <a:t>Mailjet</a:t>
            </a:r>
            <a:r>
              <a:rPr lang="es-ES" dirty="0"/>
              <a:t>:</a:t>
            </a:r>
            <a:endParaRPr lang="en-US"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A5E4AB-7ADD-6744-1EDB-2CD327EE1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" y="2261384"/>
            <a:ext cx="608203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Se utiliza </a:t>
            </a:r>
            <a:r>
              <a:rPr lang="es-E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curl</a:t>
            </a: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para realizar la petición POST a la API de </a:t>
            </a:r>
            <a:r>
              <a:rPr lang="es-E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Mailjet</a:t>
            </a: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Después de enviar el correo, se vacía el carrito, confirmando la compra.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890F6-98D2-D16E-631A-0C804D9D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" y="4518581"/>
            <a:ext cx="8657590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0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1" y="1897380"/>
            <a:ext cx="4989629" cy="1468479"/>
          </a:xfrm>
        </p:spPr>
        <p:txBody>
          <a:bodyPr/>
          <a:lstStyle/>
          <a:p>
            <a:r>
              <a:rPr lang="en-US" dirty="0"/>
              <a:t>Gracias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atención</a:t>
            </a:r>
            <a:endParaRPr lang="en-US" dirty="0"/>
          </a:p>
        </p:txBody>
      </p:sp>
      <p:pic>
        <p:nvPicPr>
          <p:cNvPr id="2" name="Picture Placeholder 25">
            <a:extLst>
              <a:ext uri="{FF2B5EF4-FFF2-40B4-BE49-F238E27FC236}">
                <a16:creationId xmlns:a16="http://schemas.microsoft.com/office/drawing/2014/main" id="{297638FF-914D-ACCA-698B-0D50AF33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2" r="2222"/>
          <a:stretch/>
        </p:blipFill>
        <p:spPr>
          <a:xfrm>
            <a:off x="8434881" y="1622735"/>
            <a:ext cx="3084138" cy="30841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BE0E9C83-19D8-CBAA-8D4A-35C760973FEB}"/>
              </a:ext>
            </a:extLst>
          </p:cNvPr>
          <p:cNvSpPr txBox="1">
            <a:spLocks/>
          </p:cNvSpPr>
          <p:nvPr/>
        </p:nvSpPr>
        <p:spPr>
          <a:xfrm>
            <a:off x="1026851" y="3429000"/>
            <a:ext cx="4989629" cy="186852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rgbClr val="39FF14"/>
                </a:solidFill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" y="1164014"/>
            <a:ext cx="4579970" cy="538038"/>
          </a:xfrm>
        </p:spPr>
        <p:txBody>
          <a:bodyPr/>
          <a:lstStyle/>
          <a:p>
            <a:r>
              <a:rPr lang="en-US" sz="3600" dirty="0"/>
              <a:t>Base de Datos: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FFEB2-7170-89B1-543D-14B43256EA2C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303530" y="1779213"/>
            <a:ext cx="644017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Utilicé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MySQL para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gestionar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información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del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proyecto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Creé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tablas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usuarios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productos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un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carrito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compras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conexión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la base de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datos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realiza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través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db.php</a:t>
            </a:r>
            <a:r>
              <a:rPr lang="en-US" altLang="en-US" sz="3200" dirty="0"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99E34C-B138-4861-6C75-F735BB94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53" y="64478"/>
            <a:ext cx="3886537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0" y="760406"/>
            <a:ext cx="8201350" cy="579245"/>
          </a:xfrm>
        </p:spPr>
        <p:txBody>
          <a:bodyPr/>
          <a:lstStyle/>
          <a:p>
            <a:r>
              <a:rPr lang="en-US" sz="3600" dirty="0" err="1"/>
              <a:t>Tablas</a:t>
            </a:r>
            <a:r>
              <a:rPr lang="en-US" sz="3600" dirty="0"/>
              <a:t> de la Base de Datos: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27B2CE-81B1-29DF-BC5C-CADE3E23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48" y="1339651"/>
            <a:ext cx="5840904" cy="51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2B1DD04-F6DD-88CA-D1DC-40FA634F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745219"/>
            <a:ext cx="10744200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Tabla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usuarios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almacenar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</a:t>
            </a: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Tabla usuarios: almacenar nombre, email, contraseña encriptada y rol (</a:t>
            </a:r>
            <a:r>
              <a:rPr kumimoji="0" lang="es-E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 no).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Tabla productos: información del producto (nombre, descripción, precio, imagen).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Tabla carrito: relación entre el usuario y los productos seleccionados, con cantidad.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Todas estas tablas se crean y </a:t>
            </a:r>
            <a:r>
              <a:rPr kumimoji="0" lang="es-ES" altLang="en-US" sz="280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poblan</a:t>
            </a: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a partir de </a:t>
            </a:r>
            <a:r>
              <a:rPr kumimoji="0" lang="es-ES" altLang="en-US" sz="280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BD.sql</a:t>
            </a:r>
            <a:r>
              <a:rPr kumimoji="0" lang="es-ES" altLang="en-US" sz="280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152092" cy="687834"/>
          </a:xfrm>
        </p:spPr>
        <p:txBody>
          <a:bodyPr/>
          <a:lstStyle/>
          <a:p>
            <a:r>
              <a:rPr lang="es-ES" dirty="0"/>
              <a:t>Funciones de Seguridad y Validación (</a:t>
            </a:r>
            <a:r>
              <a:rPr lang="es-ES" dirty="0" err="1"/>
              <a:t>seguridad.php</a:t>
            </a:r>
            <a:r>
              <a:rPr lang="es-ES" dirty="0"/>
              <a:t>):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6096-24B3-E18C-3113-1081ADF276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2949" y="1498184"/>
            <a:ext cx="4915371" cy="4832274"/>
          </a:xfrm>
        </p:spPr>
        <p:txBody>
          <a:bodyPr/>
          <a:lstStyle/>
          <a:p>
            <a:pPr algn="just"/>
            <a:r>
              <a:rPr lang="es-ES" dirty="0"/>
              <a:t>Filtrado de datos con </a:t>
            </a:r>
            <a:r>
              <a:rPr lang="es-ES" dirty="0" err="1"/>
              <a:t>htmlspecialchars</a:t>
            </a:r>
            <a:r>
              <a:rPr lang="es-ES" dirty="0"/>
              <a:t>() y </a:t>
            </a:r>
            <a:r>
              <a:rPr lang="es-ES" dirty="0" err="1"/>
              <a:t>filter_var</a:t>
            </a:r>
            <a:r>
              <a:rPr lang="es-ES" dirty="0"/>
              <a:t>() para prevenir inyecciones XSS.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 err="1"/>
              <a:t>filtrarTexto</a:t>
            </a:r>
            <a:r>
              <a:rPr lang="es-ES" dirty="0"/>
              <a:t>(), </a:t>
            </a:r>
            <a:r>
              <a:rPr lang="es-ES" dirty="0" err="1"/>
              <a:t>filtrarEmail</a:t>
            </a:r>
            <a:r>
              <a:rPr lang="es-ES" dirty="0"/>
              <a:t>(), </a:t>
            </a:r>
            <a:r>
              <a:rPr lang="es-ES" dirty="0" err="1"/>
              <a:t>filtrarEntero</a:t>
            </a:r>
            <a:r>
              <a:rPr lang="es-ES" dirty="0"/>
              <a:t>(), </a:t>
            </a:r>
            <a:r>
              <a:rPr lang="es-ES" dirty="0" err="1"/>
              <a:t>filtrarDecimal</a:t>
            </a:r>
            <a:r>
              <a:rPr lang="es-ES" dirty="0"/>
              <a:t>() aplicadas antes de interactuar con la BD.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(Se aplica en controladores al recibir datos por POST/GET)</a:t>
            </a:r>
            <a:endParaRPr lang="en-US" dirty="0"/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2A9BC-E626-CFA0-66B1-77C7C0E5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4118"/>
            <a:ext cx="5558947" cy="22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BFEB-32F0-D337-013C-C2A57AA3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5A4D993-DA22-1BE6-856C-1B9E9EAEC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37" y="1443841"/>
            <a:ext cx="535326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Utilicé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la API de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Mailjet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en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CarritoController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::</a:t>
            </a:r>
            <a:r>
              <a:rPr lang="en-U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confirmarCompra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().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Se genera el contenido del correo (recibo de compra) y se envía directamente al email del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F012C-FADB-849D-39EB-3DC6304F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50" y="1432718"/>
            <a:ext cx="5216070" cy="39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8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6708F-6646-3F14-28B5-57FC2ECD9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86FDB3FD-1FB9-C91E-0AC4-20DF99E9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773614"/>
            <a:ext cx="6310630" cy="538038"/>
          </a:xfrm>
        </p:spPr>
        <p:txBody>
          <a:bodyPr/>
          <a:lstStyle/>
          <a:p>
            <a:r>
              <a:rPr lang="en-US" sz="3200" dirty="0" err="1"/>
              <a:t>Patrón</a:t>
            </a:r>
            <a:r>
              <a:rPr lang="en-US" sz="3200" dirty="0"/>
              <a:t> MVC </a:t>
            </a:r>
            <a:r>
              <a:rPr lang="en-US" sz="3200" dirty="0" err="1"/>
              <a:t>Aplicado</a:t>
            </a:r>
            <a:r>
              <a:rPr lang="en-US" sz="3200" dirty="0"/>
              <a:t>: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084F85-3A4B-C7FF-B728-2DDAA21FE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" y="2646998"/>
            <a:ext cx="1009655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Modelos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(Models):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Acceden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a la BD (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ej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ProductModelos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(Models):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Acceden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a la BD (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ej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ProductoModel.php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CarritoModel.php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Controladores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(Controllers):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Gestionan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lógica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de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negocio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y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llamadas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a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modelos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ej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ProductoController.php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CarritoController.php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Vistas (Views):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Presentan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datos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al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usuario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ej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. Views/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productos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lista.php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Views/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carrito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ver.php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236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7D2D2-222C-9B95-75B6-3F8F00A02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FFDEC80-ED32-E9FA-D57A-1C44315B7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37" y="1946762"/>
            <a:ext cx="535326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ver() obtiene el carrito del usuario llamando al modelo y luego carga la vista carrito/</a:t>
            </a:r>
            <a:r>
              <a:rPr lang="es-E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ver.php</a:t>
            </a: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agregar() filtra el ID del producto, llama al modelo y redirige al carrito.</a:t>
            </a:r>
          </a:p>
        </p:txBody>
      </p:sp>
      <p:sp>
        <p:nvSpPr>
          <p:cNvPr id="11" name="Title 26">
            <a:extLst>
              <a:ext uri="{FF2B5EF4-FFF2-40B4-BE49-F238E27FC236}">
                <a16:creationId xmlns:a16="http://schemas.microsoft.com/office/drawing/2014/main" id="{1AEBFEB6-955F-EAAE-4446-C9D97BA1820B}"/>
              </a:ext>
            </a:extLst>
          </p:cNvPr>
          <p:cNvSpPr txBox="1">
            <a:spLocks/>
          </p:cNvSpPr>
          <p:nvPr/>
        </p:nvSpPr>
        <p:spPr>
          <a:xfrm>
            <a:off x="742737" y="1224659"/>
            <a:ext cx="6127750" cy="53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Controlador</a:t>
            </a:r>
            <a:r>
              <a:rPr lang="en-US" dirty="0"/>
              <a:t> (</a:t>
            </a:r>
            <a:r>
              <a:rPr lang="en-US" dirty="0" err="1"/>
              <a:t>CarritoController</a:t>
            </a:r>
            <a:r>
              <a:rPr lang="en-US" dirty="0"/>
              <a:t>):</a:t>
            </a:r>
            <a:endParaRPr lang="en-US" sz="5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21F3-595A-7E71-F8D8-63855409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99" y="2103200"/>
            <a:ext cx="4897464" cy="36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04A87-870F-C616-14AE-8C1BF571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E70E363-63BD-AE25-95B3-D1E191DD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773614"/>
            <a:ext cx="6310630" cy="538038"/>
          </a:xfrm>
        </p:spPr>
        <p:txBody>
          <a:bodyPr/>
          <a:lstStyle/>
          <a:p>
            <a:r>
              <a:rPr lang="es-ES" sz="2000" dirty="0"/>
              <a:t>Validez de Datos en Formularios (Ej. Registro de Usuario):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A71AF-6409-99DB-7DD0-157B0FF2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" y="2616221"/>
            <a:ext cx="1009655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En </a:t>
            </a:r>
            <a:r>
              <a:rPr lang="es-E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UsuarioController.php</a:t>
            </a: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, antes de crear un usuario, se filtra el email y se encripta la contraseña con </a:t>
            </a:r>
            <a:r>
              <a:rPr lang="es-E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password_hash</a:t>
            </a: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Se comprueba si el email ya existe en la BD.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Si se marca el </a:t>
            </a:r>
            <a:r>
              <a:rPr lang="es-E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checkbox</a:t>
            </a: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de </a:t>
            </a:r>
            <a:r>
              <a:rPr lang="es-ES" alt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admin</a:t>
            </a:r>
            <a:r>
              <a:rPr lang="es-E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, se pide contraseña fija de administración.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61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772</TotalTime>
  <Words>501</Words>
  <Application>Microsoft Office PowerPoint</Application>
  <PresentationFormat>Widescreen</PresentationFormat>
  <Paragraphs>64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 Bold</vt:lpstr>
      <vt:lpstr>Courier New</vt:lpstr>
      <vt:lpstr>Daytona Pro Light</vt:lpstr>
      <vt:lpstr>Office Theme</vt:lpstr>
      <vt:lpstr>Plataforma Online de Venta de Equipos Médicos: MaxiSalud</vt:lpstr>
      <vt:lpstr>Base de Datos:</vt:lpstr>
      <vt:lpstr>Tablas de la Base de Datos:</vt:lpstr>
      <vt:lpstr>PowerPoint Presentation</vt:lpstr>
      <vt:lpstr>Funciones de Seguridad y Validación (seguridad.php):</vt:lpstr>
      <vt:lpstr>PowerPoint Presentation</vt:lpstr>
      <vt:lpstr>Patrón MVC Aplicado:</vt:lpstr>
      <vt:lpstr>PowerPoint Presentation</vt:lpstr>
      <vt:lpstr>Validez de Datos en Formularios (Ej. Registro de Usuario):</vt:lpstr>
      <vt:lpstr>PowerPoint Presentation</vt:lpstr>
      <vt:lpstr>Conexión a la Base de  Datos (db.php):</vt:lpstr>
      <vt:lpstr>Más sobre el Envío de Correo con Mailjet: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FVG</dc:creator>
  <cp:lastModifiedBy>Richard FVG</cp:lastModifiedBy>
  <cp:revision>5</cp:revision>
  <dcterms:created xsi:type="dcterms:W3CDTF">2024-12-11T01:28:18Z</dcterms:created>
  <dcterms:modified xsi:type="dcterms:W3CDTF">2024-12-12T18:37:07Z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